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7" r:id="rId2"/>
    <p:sldId id="258" r:id="rId3"/>
    <p:sldId id="266" r:id="rId4"/>
    <p:sldId id="269" r:id="rId5"/>
    <p:sldId id="260" r:id="rId6"/>
    <p:sldId id="270" r:id="rId7"/>
    <p:sldId id="267" r:id="rId8"/>
    <p:sldId id="268" r:id="rId9"/>
    <p:sldId id="265" r:id="rId10"/>
    <p:sldId id="264" r:id="rId11"/>
  </p:sldIdLst>
  <p:sldSz cx="12192000" cy="6858000"/>
  <p:notesSz cx="6858000" cy="9144000"/>
  <p:defaultTextStyle>
    <a:defPPr>
      <a:defRPr lang="ja-JP"/>
    </a:defPPr>
    <a:lvl1pPr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5pPr>
    <a:lvl6pPr marL="22860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6pPr>
    <a:lvl7pPr marL="27432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7pPr>
    <a:lvl8pPr marL="32004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8pPr>
    <a:lvl9pPr marL="3657600" algn="l" defTabSz="914400" rtl="0" eaLnBrk="1" latinLnBrk="0" hangingPunct="1">
      <a:defRPr kumimoji="1" kern="1200">
        <a:solidFill>
          <a:schemeClr val="tx1"/>
        </a:solidFill>
        <a:latin typeface="Arial" pitchFamily="34" charset="0"/>
        <a:ea typeface="ＭＳ Ｐゴシック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CDCD"/>
    <a:srgbClr val="A6A6A6"/>
    <a:srgbClr val="FFFFFF"/>
    <a:srgbClr val="993366"/>
    <a:srgbClr val="002060"/>
    <a:srgbClr val="287CC1"/>
    <a:srgbClr val="FFB747"/>
    <a:srgbClr val="FFCCFF"/>
    <a:srgbClr val="DDDDDD"/>
    <a:srgbClr val="C0C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572" autoAdjust="0"/>
    <p:restoredTop sz="94660"/>
  </p:normalViewPr>
  <p:slideViewPr>
    <p:cSldViewPr>
      <p:cViewPr varScale="1">
        <p:scale>
          <a:sx n="85" d="100"/>
          <a:sy n="85" d="100"/>
        </p:scale>
        <p:origin x="754" y="43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9" d="100"/>
          <a:sy n="69" d="100"/>
        </p:scale>
        <p:origin x="2568" y="3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1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41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DE4500E0-73F6-413D-A491-CC15FC518EA3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8754856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noProof="0" smtClean="0"/>
              <a:t>Click to edit Master text styles</a:t>
            </a:r>
          </a:p>
          <a:p>
            <a:pPr lvl="1"/>
            <a:r>
              <a:rPr lang="en-US" altLang="ja-JP" noProof="0" smtClean="0"/>
              <a:t>Second level</a:t>
            </a:r>
          </a:p>
          <a:p>
            <a:pPr lvl="2"/>
            <a:r>
              <a:rPr lang="en-US" altLang="ja-JP" noProof="0" smtClean="0"/>
              <a:t>Third level</a:t>
            </a:r>
          </a:p>
          <a:p>
            <a:pPr lvl="3"/>
            <a:r>
              <a:rPr lang="en-US" altLang="ja-JP" noProof="0" smtClean="0"/>
              <a:t>Fourth level</a:t>
            </a:r>
          </a:p>
          <a:p>
            <a:pPr lvl="4"/>
            <a:r>
              <a:rPr lang="en-US" altLang="ja-JP" noProof="0" smtClean="0"/>
              <a:t>Fifth level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endParaRPr lang="en-US" altLang="ja-JP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F1E1206C-D9F2-4DAB-8011-8BDC4815B0CE}" type="slidenum">
              <a:rPr lang="en-US" altLang="ja-JP"/>
              <a:pPr>
                <a:defRPr/>
              </a:pPr>
              <a:t>‹#›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10673131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Arial" charset="0"/>
        <a:ea typeface="ＭＳ Ｐ明朝" pitchFamily="18" charset="-128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1206C-D9F2-4DAB-8011-8BDC4815B0CE}" type="slidenum">
              <a:rPr lang="en-US" altLang="ja-JP" smtClean="0"/>
              <a:pPr>
                <a:defRPr/>
              </a:pPr>
              <a:t>1</a:t>
            </a:fld>
            <a:endParaRPr lang="en-US" altLang="ja-JP"/>
          </a:p>
        </p:txBody>
      </p:sp>
    </p:spTree>
    <p:extLst>
      <p:ext uri="{BB962C8B-B14F-4D97-AF65-F5344CB8AC3E}">
        <p14:creationId xmlns:p14="http://schemas.microsoft.com/office/powerpoint/2010/main" val="29070215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2"/>
          <p:cNvSpPr>
            <a:spLocks noChangeAspect="1" noChangeArrowheads="1"/>
          </p:cNvSpPr>
          <p:nvPr/>
        </p:nvSpPr>
        <p:spPr bwMode="auto">
          <a:xfrm>
            <a:off x="9525000" y="4429126"/>
            <a:ext cx="2159000" cy="1209675"/>
          </a:xfrm>
          <a:prstGeom prst="rect">
            <a:avLst/>
          </a:prstGeom>
          <a:noFill/>
        </p:spPr>
        <p:txBody>
          <a:bodyPr/>
          <a:lstStyle/>
          <a:p>
            <a:pPr>
              <a:defRPr/>
            </a:pPr>
            <a:endParaRPr lang="ja-JP" altLang="en-US">
              <a:latin typeface="Tw Cen MT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  <a:gradFill flip="none" rotWithShape="1">
            <a:gsLst>
              <a:gs pos="0">
                <a:srgbClr val="A6A6A6">
                  <a:tint val="66000"/>
                  <a:satMod val="160000"/>
                </a:srgbClr>
              </a:gs>
              <a:gs pos="50000">
                <a:srgbClr val="A6A6A6">
                  <a:tint val="44500"/>
                  <a:satMod val="160000"/>
                </a:srgbClr>
              </a:gs>
              <a:gs pos="100000">
                <a:srgbClr val="A6A6A6">
                  <a:tint val="23500"/>
                  <a:satMod val="160000"/>
                </a:srgbClr>
              </a:gs>
            </a:gsLst>
            <a:lin ang="5400000" scaled="1"/>
            <a:tileRect/>
          </a:gradFill>
          <a:ln>
            <a:solidFill>
              <a:schemeClr val="bg2"/>
            </a:solidFill>
          </a:ln>
        </p:spPr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  <a:latin typeface="Tw Cen MT" pitchFamily="34" charset="0"/>
                <a:cs typeface="Verdana" pitchFamily="34" charset="0"/>
              </a:defRPr>
            </a:lvl1pPr>
          </a:lstStyle>
          <a:p>
            <a:r>
              <a:rPr lang="en-US" altLang="ja-JP" dirty="0" smtClean="0"/>
              <a:t>Click to edit Master title style</a:t>
            </a:r>
            <a:endParaRPr lang="ja-JP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19219" y="4071942"/>
            <a:ext cx="6762797" cy="1566858"/>
          </a:xfrm>
        </p:spPr>
        <p:txBody>
          <a:bodyPr>
            <a:normAutofit/>
          </a:bodyPr>
          <a:lstStyle>
            <a:lvl1pPr marL="0" indent="0" algn="ctr">
              <a:buNone/>
              <a:defRPr sz="2400" baseline="0">
                <a:latin typeface="Tw Cen MT" pitchFamily="34" charset="0"/>
                <a:cs typeface="Verdana" pitchFamily="34" charset="0"/>
              </a:defRPr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altLang="ja-JP" smtClean="0"/>
              <a:t>Click to edit Master subtitle style</a:t>
            </a:r>
            <a:endParaRPr lang="ja-JP" altLang="en-US"/>
          </a:p>
        </p:txBody>
      </p:sp>
      <p:sp>
        <p:nvSpPr>
          <p:cNvPr id="6" name="Rectangle 5"/>
          <p:cNvSpPr/>
          <p:nvPr userDrawn="1"/>
        </p:nvSpPr>
        <p:spPr>
          <a:xfrm>
            <a:off x="304800" y="29592"/>
            <a:ext cx="1016000" cy="9906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4114800" y="6324600"/>
            <a:ext cx="3733800" cy="4619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400">
                <a:latin typeface="Tw Cen MT" pitchFamily="34" charset="0"/>
                <a:cs typeface="Verdana" pitchFamily="34" charset="0"/>
              </a:defRPr>
            </a:lvl1pPr>
            <a:lvl2pPr>
              <a:defRPr sz="2200">
                <a:latin typeface="Tw Cen MT" pitchFamily="34" charset="0"/>
                <a:cs typeface="Verdana" pitchFamily="34" charset="0"/>
              </a:defRPr>
            </a:lvl2pPr>
            <a:lvl3pPr>
              <a:defRPr sz="2000">
                <a:latin typeface="Tw Cen MT" pitchFamily="34" charset="0"/>
                <a:cs typeface="Verdana" pitchFamily="34" charset="0"/>
              </a:defRPr>
            </a:lvl3pPr>
            <a:lvl4pPr>
              <a:defRPr sz="1800">
                <a:latin typeface="Tw Cen MT" pitchFamily="34" charset="0"/>
                <a:cs typeface="Verdana" pitchFamily="34" charset="0"/>
              </a:defRPr>
            </a:lvl4pPr>
            <a:lvl5pPr>
              <a:defRPr sz="1600">
                <a:latin typeface="Tw Cen MT" pitchFamily="34" charset="0"/>
                <a:cs typeface="Verdana" pitchFamily="34" charset="0"/>
              </a:defRPr>
            </a:lvl5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2192000" cy="928688"/>
          </a:xfrm>
          <a:prstGeom prst="rect">
            <a:avLst/>
          </a:prstGeom>
          <a:gradFill flip="none" rotWithShape="1">
            <a:gsLst>
              <a:gs pos="0">
                <a:srgbClr val="A6A6A6">
                  <a:tint val="66000"/>
                  <a:satMod val="160000"/>
                </a:srgbClr>
              </a:gs>
              <a:gs pos="50000">
                <a:srgbClr val="A6A6A6">
                  <a:tint val="44500"/>
                  <a:satMod val="160000"/>
                </a:srgbClr>
              </a:gs>
              <a:gs pos="100000">
                <a:srgbClr val="A6A6A6">
                  <a:tint val="23500"/>
                  <a:satMod val="160000"/>
                </a:srgbClr>
              </a:gs>
            </a:gsLst>
            <a:lin ang="54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title style</a:t>
            </a:r>
            <a:endParaRPr lang="en-US" altLang="ja-JP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86643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0"/>
            <a:ext cx="12192000" cy="928688"/>
          </a:xfrm>
          <a:prstGeom prst="rect">
            <a:avLst/>
          </a:prstGeom>
          <a:gradFill flip="none" rotWithShape="1">
            <a:gsLst>
              <a:gs pos="0">
                <a:srgbClr val="A6A6A6">
                  <a:tint val="66000"/>
                  <a:satMod val="160000"/>
                </a:srgbClr>
              </a:gs>
              <a:gs pos="50000">
                <a:srgbClr val="A6A6A6">
                  <a:tint val="44500"/>
                  <a:satMod val="160000"/>
                </a:srgbClr>
              </a:gs>
              <a:gs pos="100000">
                <a:srgbClr val="A6A6A6">
                  <a:tint val="23500"/>
                  <a:satMod val="160000"/>
                </a:srgbClr>
              </a:gs>
            </a:gsLst>
            <a:lin ang="5400000" scaled="1"/>
            <a:tileRect/>
          </a:gra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9" r:id="rId3"/>
  </p:sldLayoutIdLst>
  <p:timing>
    <p:tnLst>
      <p:par>
        <p:cTn id="1" dur="indefinite" restart="never" nodeType="tmRoot"/>
      </p:par>
    </p:tnLst>
  </p:timing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accent2">
              <a:lumMod val="75000"/>
            </a:schemeClr>
          </a:solidFill>
          <a:latin typeface="+mn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w Cen MT" pitchFamily="34" charset="0"/>
          <a:ea typeface="ＭＳ Ｐゴシック" pitchFamily="50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w Cen MT" pitchFamily="34" charset="0"/>
          <a:ea typeface="ＭＳ Ｐゴシック" pitchFamily="50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w Cen MT" pitchFamily="34" charset="0"/>
          <a:ea typeface="ＭＳ Ｐゴシック" pitchFamily="50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Tw Cen MT" pitchFamily="34" charset="0"/>
          <a:ea typeface="ＭＳ Ｐゴシック" pitchFamily="50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Optima LT Std" pitchFamily="34" charset="0"/>
          <a:ea typeface="PMingLiU" pitchFamily="18" charset="-12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Optima LT Std" pitchFamily="34" charset="0"/>
          <a:ea typeface="PMingLiU" pitchFamily="18" charset="-12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Optima LT Std" pitchFamily="34" charset="0"/>
          <a:ea typeface="PMingLiU" pitchFamily="18" charset="-12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3600">
          <a:solidFill>
            <a:schemeClr val="tx2"/>
          </a:solidFill>
          <a:latin typeface="Optima LT Std" pitchFamily="34" charset="0"/>
          <a:ea typeface="PMingLiU" pitchFamily="18" charset="-12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kumimoji="1" sz="3200">
          <a:solidFill>
            <a:schemeClr val="tx1"/>
          </a:solidFill>
          <a:latin typeface="+mn-lt"/>
          <a:ea typeface="+mn-ea"/>
          <a:cs typeface="Malgun Gothic" pitchFamily="34" charset="-127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kumimoji="1" sz="2800">
          <a:solidFill>
            <a:schemeClr val="tx1"/>
          </a:solidFill>
          <a:latin typeface="+mn-lt"/>
          <a:ea typeface="+mn-ea"/>
          <a:cs typeface="Malgun Gothic" pitchFamily="34" charset="-127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kumimoji="1" sz="2400">
          <a:solidFill>
            <a:schemeClr val="tx1"/>
          </a:solidFill>
          <a:latin typeface="+mn-lt"/>
          <a:ea typeface="+mn-ea"/>
          <a:cs typeface="Malgun Gothic" pitchFamily="34" charset="-127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+mn-ea"/>
          <a:cs typeface="Malgun Gothic" pitchFamily="34" charset="-127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  <a:cs typeface="Malgun Gothic" pitchFamily="34" charset="-127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2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1"/>
          <p:cNvSpPr>
            <a:spLocks noGrp="1"/>
          </p:cNvSpPr>
          <p:nvPr>
            <p:ph type="ctrTitle"/>
          </p:nvPr>
        </p:nvSpPr>
        <p:spPr>
          <a:xfrm>
            <a:off x="1066800" y="1124745"/>
            <a:ext cx="9906000" cy="2304256"/>
          </a:xfrm>
        </p:spPr>
        <p:txBody>
          <a:bodyPr/>
          <a:lstStyle/>
          <a:p>
            <a:r>
              <a:rPr lang="en-US" dirty="0"/>
              <a:t>A Glove-based System for </a:t>
            </a:r>
            <a:r>
              <a:rPr lang="en-US" dirty="0" smtClean="0"/>
              <a:t>Studying Hand-Object </a:t>
            </a:r>
            <a:r>
              <a:rPr lang="en-US" dirty="0"/>
              <a:t>Manipulation</a:t>
            </a:r>
            <a:br>
              <a:rPr lang="en-US" dirty="0"/>
            </a:br>
            <a:r>
              <a:rPr lang="en-US" dirty="0"/>
              <a:t>via Pose and Force Sensing</a:t>
            </a:r>
          </a:p>
        </p:txBody>
      </p:sp>
      <p:sp>
        <p:nvSpPr>
          <p:cNvPr id="9219" name="Subtitle 2"/>
          <p:cNvSpPr>
            <a:spLocks noGrp="1"/>
          </p:cNvSpPr>
          <p:nvPr>
            <p:ph type="subTitle" idx="1"/>
          </p:nvPr>
        </p:nvSpPr>
        <p:spPr>
          <a:xfrm>
            <a:off x="1066800" y="3733800"/>
            <a:ext cx="9906000" cy="2667000"/>
          </a:xfrm>
        </p:spPr>
        <p:txBody>
          <a:bodyPr>
            <a:normAutofit fontScale="85000" lnSpcReduction="20000"/>
          </a:bodyPr>
          <a:lstStyle/>
          <a:p>
            <a:r>
              <a:rPr lang="en-US" b="1" dirty="0"/>
              <a:t>Hangxin </a:t>
            </a:r>
            <a:r>
              <a:rPr lang="en-US" b="1" dirty="0" smtClean="0"/>
              <a:t>Liu*,</a:t>
            </a:r>
            <a:r>
              <a:rPr lang="en-US" b="1" i="1" dirty="0" smtClean="0"/>
              <a:t> </a:t>
            </a:r>
            <a:r>
              <a:rPr lang="en-US" b="1" dirty="0"/>
              <a:t>Xu </a:t>
            </a:r>
            <a:r>
              <a:rPr lang="en-US" b="1" dirty="0" err="1" smtClean="0"/>
              <a:t>Xie</a:t>
            </a:r>
            <a:r>
              <a:rPr lang="en-US" b="1" dirty="0" smtClean="0"/>
              <a:t>*,</a:t>
            </a:r>
            <a:r>
              <a:rPr lang="en-US" b="1" i="1" dirty="0" smtClean="0"/>
              <a:t> </a:t>
            </a:r>
            <a:r>
              <a:rPr lang="en-US" b="1" dirty="0"/>
              <a:t>Matt </a:t>
            </a:r>
            <a:r>
              <a:rPr lang="en-US" b="1" dirty="0" smtClean="0"/>
              <a:t>Millar</a:t>
            </a:r>
            <a:r>
              <a:rPr lang="en-US" b="1" i="1" dirty="0" smtClean="0"/>
              <a:t>*, </a:t>
            </a:r>
            <a:r>
              <a:rPr lang="en-US" b="1" dirty="0"/>
              <a:t>Mark </a:t>
            </a:r>
            <a:r>
              <a:rPr lang="en-US" b="1" dirty="0" smtClean="0"/>
              <a:t>Edmonds, </a:t>
            </a:r>
            <a:r>
              <a:rPr lang="en-US" b="1" dirty="0"/>
              <a:t>Feng </a:t>
            </a:r>
            <a:r>
              <a:rPr lang="en-US" b="1" dirty="0" smtClean="0"/>
              <a:t>Gao, </a:t>
            </a:r>
            <a:r>
              <a:rPr lang="en-US" b="1" dirty="0" err="1"/>
              <a:t>Yixin</a:t>
            </a:r>
            <a:r>
              <a:rPr lang="en-US" b="1" dirty="0"/>
              <a:t> </a:t>
            </a:r>
            <a:r>
              <a:rPr lang="en-US" b="1" dirty="0" smtClean="0"/>
              <a:t>Zhu, Song-Chun </a:t>
            </a:r>
            <a:r>
              <a:rPr lang="en-US" b="1" dirty="0"/>
              <a:t>Zhu</a:t>
            </a:r>
            <a:r>
              <a:rPr lang="en-US" sz="2000" b="1" dirty="0"/>
              <a:t> 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dirty="0" smtClean="0"/>
              <a:t>UCLA Center for Vision</a:t>
            </a:r>
            <a:r>
              <a:rPr lang="en-US" dirty="0"/>
              <a:t>, Cognition, Learning, and </a:t>
            </a:r>
            <a:r>
              <a:rPr lang="en-US" dirty="0" smtClean="0"/>
              <a:t>Autonomy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b="1" dirty="0"/>
              <a:t>Veronica J. </a:t>
            </a:r>
            <a:r>
              <a:rPr lang="en-US" b="1" dirty="0" smtClean="0"/>
              <a:t>Santos</a:t>
            </a:r>
          </a:p>
          <a:p>
            <a:r>
              <a:rPr lang="en-US" dirty="0" smtClean="0"/>
              <a:t>UCLA </a:t>
            </a:r>
            <a:r>
              <a:rPr lang="en-US" dirty="0" err="1" smtClean="0"/>
              <a:t>Biomechatronics</a:t>
            </a:r>
            <a:r>
              <a:rPr lang="en-US" dirty="0" smtClean="0"/>
              <a:t> Lab</a:t>
            </a:r>
          </a:p>
          <a:p>
            <a:endParaRPr lang="en-US" b="1" dirty="0" smtClean="0"/>
          </a:p>
          <a:p>
            <a:r>
              <a:rPr lang="en-US" dirty="0" smtClean="0"/>
              <a:t> </a:t>
            </a:r>
            <a:r>
              <a:rPr lang="en-US" b="1" dirty="0"/>
              <a:t>Brandon </a:t>
            </a:r>
            <a:r>
              <a:rPr lang="en-US" b="1" dirty="0" err="1"/>
              <a:t>Rothrock</a:t>
            </a:r>
            <a:r>
              <a:rPr lang="en-US" sz="2000" b="1" dirty="0"/>
              <a:t> </a:t>
            </a:r>
            <a:r>
              <a:rPr lang="en-US" sz="2000" dirty="0"/>
              <a:t/>
            </a:r>
            <a:br>
              <a:rPr lang="en-US" sz="2000" dirty="0"/>
            </a:br>
            <a:r>
              <a:rPr lang="en-US" dirty="0" smtClean="0"/>
              <a:t>Jet </a:t>
            </a:r>
            <a:r>
              <a:rPr lang="en-US" dirty="0"/>
              <a:t>Propulsion Laboratory</a:t>
            </a:r>
            <a:r>
              <a:rPr lang="en-US" sz="2000" dirty="0"/>
              <a:t> </a:t>
            </a:r>
            <a:br>
              <a:rPr lang="en-US" sz="2000" dirty="0"/>
            </a:br>
            <a:endParaRPr lang="en-US" altLang="ja-JP" sz="2200" b="1" dirty="0">
              <a:latin typeface="Garamond" panose="02020404030301010803" pitchFamily="18" charset="0"/>
              <a:cs typeface="Malgun Gothic" pitchFamily="34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 and Future Work </a:t>
            </a:r>
            <a:endParaRPr lang="en-US" dirty="0"/>
          </a:p>
        </p:txBody>
      </p:sp>
      <p:sp>
        <p:nvSpPr>
          <p:cNvPr id="7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System</a:t>
            </a: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Conclusions and Future Work</a:t>
            </a:r>
          </a:p>
        </p:txBody>
      </p:sp>
      <p:sp>
        <p:nvSpPr>
          <p:cNvPr id="10" name="Content Placeholder 1"/>
          <p:cNvSpPr>
            <a:spLocks noGrp="1"/>
          </p:cNvSpPr>
          <p:nvPr>
            <p:ph idx="1"/>
          </p:nvPr>
        </p:nvSpPr>
        <p:spPr>
          <a:xfrm>
            <a:off x="1622612" y="1676400"/>
            <a:ext cx="10416988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Conclusions</a:t>
            </a:r>
          </a:p>
          <a:p>
            <a:r>
              <a:rPr lang="en-US" sz="2200" dirty="0" smtClean="0"/>
              <a:t>Use IMUs and Velostat for pose and force sensing.</a:t>
            </a:r>
          </a:p>
          <a:p>
            <a:r>
              <a:rPr lang="en-US" sz="2200" dirty="0" smtClean="0"/>
              <a:t>Integrated system with open-source (ROS) framework.</a:t>
            </a:r>
          </a:p>
          <a:p>
            <a:r>
              <a:rPr lang="en-US" sz="2200" dirty="0" smtClean="0"/>
              <a:t>Capability of characterizing manipulative actions.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 smtClean="0"/>
              <a:t>Future Work</a:t>
            </a:r>
          </a:p>
          <a:p>
            <a:r>
              <a:rPr lang="en-US" sz="2200" dirty="0" smtClean="0"/>
              <a:t>Improving the visualization </a:t>
            </a:r>
            <a:r>
              <a:rPr lang="en-US" sz="2200" dirty="0" smtClean="0"/>
              <a:t>and the </a:t>
            </a:r>
            <a:r>
              <a:rPr lang="en-US" sz="2200" dirty="0" smtClean="0"/>
              <a:t>fabrication. </a:t>
            </a:r>
          </a:p>
          <a:p>
            <a:r>
              <a:rPr lang="en-US" sz="2200" dirty="0" smtClean="0"/>
              <a:t>Applications in VR/AR.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2200" dirty="0" smtClean="0"/>
              <a:t>Acknowledgement: </a:t>
            </a:r>
            <a:r>
              <a:rPr lang="en-US" sz="2200" dirty="0"/>
              <a:t>DARPA </a:t>
            </a:r>
            <a:r>
              <a:rPr lang="en-US" sz="2200" dirty="0" smtClean="0"/>
              <a:t>SIMPLEX and ONR MURI</a:t>
            </a:r>
          </a:p>
        </p:txBody>
      </p:sp>
    </p:spTree>
    <p:extLst>
      <p:ext uri="{BB962C8B-B14F-4D97-AF65-F5344CB8AC3E}">
        <p14:creationId xmlns:p14="http://schemas.microsoft.com/office/powerpoint/2010/main" val="218789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752600" y="1687210"/>
            <a:ext cx="9959788" cy="1470819"/>
          </a:xfrm>
        </p:spPr>
        <p:txBody>
          <a:bodyPr>
            <a:normAutofit/>
          </a:bodyPr>
          <a:lstStyle/>
          <a:p>
            <a:r>
              <a:rPr lang="en-US" sz="2200" dirty="0"/>
              <a:t>Develop </a:t>
            </a:r>
            <a:r>
              <a:rPr lang="en-US" sz="2200" dirty="0" smtClean="0"/>
              <a:t>an </a:t>
            </a:r>
            <a:r>
              <a:rPr lang="en-US" sz="2200" dirty="0"/>
              <a:t>easy-to-replicate glove-based system that performs </a:t>
            </a:r>
            <a:r>
              <a:rPr lang="en-US" sz="2200" dirty="0" smtClean="0"/>
              <a:t>hand </a:t>
            </a:r>
            <a:r>
              <a:rPr lang="en-US" sz="2200" dirty="0"/>
              <a:t>pose </a:t>
            </a:r>
            <a:endParaRPr lang="en-US" sz="2200" dirty="0" smtClean="0"/>
          </a:p>
          <a:p>
            <a:pPr marL="0" indent="0">
              <a:buNone/>
            </a:pPr>
            <a:r>
              <a:rPr lang="en-US" sz="2200" dirty="0" smtClean="0"/>
              <a:t>	and </a:t>
            </a:r>
            <a:r>
              <a:rPr lang="en-US" sz="2200" dirty="0"/>
              <a:t>force </a:t>
            </a:r>
            <a:r>
              <a:rPr lang="en-US" sz="2200" dirty="0" smtClean="0"/>
              <a:t>sensing.</a:t>
            </a:r>
          </a:p>
          <a:p>
            <a:r>
              <a:rPr lang="en-US" sz="2200" dirty="0" smtClean="0"/>
              <a:t>Evaluate the performance of the proposed design.</a:t>
            </a:r>
          </a:p>
          <a:p>
            <a:pPr marL="0" indent="0">
              <a:buNone/>
            </a:pPr>
            <a:endParaRPr lang="en-US" sz="2200" dirty="0"/>
          </a:p>
          <a:p>
            <a:endParaRPr lang="en-US" sz="2200" dirty="0" smtClean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 and Objectives</a:t>
            </a:r>
            <a:endParaRPr lang="en-US" dirty="0"/>
          </a:p>
        </p:txBody>
      </p:sp>
      <p:sp>
        <p:nvSpPr>
          <p:cNvPr id="7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System</a:t>
            </a: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sp>
        <p:nvSpPr>
          <p:cNvPr id="8" name="Rectangle 7"/>
          <p:cNvSpPr/>
          <p:nvPr/>
        </p:nvSpPr>
        <p:spPr>
          <a:xfrm>
            <a:off x="1725706" y="1202055"/>
            <a:ext cx="15281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+mn-lt"/>
              </a:rPr>
              <a:t>Objectives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579474" y="4963404"/>
            <a:ext cx="18744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smtClean="0">
                <a:latin typeface="+mn-lt"/>
              </a:rPr>
              <a:t>Related work</a:t>
            </a:r>
          </a:p>
        </p:txBody>
      </p:sp>
      <p:sp>
        <p:nvSpPr>
          <p:cNvPr id="10" name="Content Placeholder 1"/>
          <p:cNvSpPr txBox="1">
            <a:spLocks/>
          </p:cNvSpPr>
          <p:nvPr/>
        </p:nvSpPr>
        <p:spPr bwMode="auto">
          <a:xfrm>
            <a:off x="1600200" y="5429552"/>
            <a:ext cx="98298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kumimoji="1" sz="2400">
                <a:solidFill>
                  <a:schemeClr val="tx1"/>
                </a:solidFill>
                <a:latin typeface="Tw Cen MT" pitchFamily="34" charset="0"/>
                <a:ea typeface="+mn-ea"/>
                <a:cs typeface="Verdana" pitchFamily="34" charset="0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2200">
                <a:solidFill>
                  <a:schemeClr val="tx1"/>
                </a:solidFill>
                <a:latin typeface="Tw Cen MT" pitchFamily="34" charset="0"/>
                <a:ea typeface="+mn-ea"/>
                <a:cs typeface="Verdana" pitchFamily="34" charset="0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kumimoji="1" sz="2000">
                <a:solidFill>
                  <a:schemeClr val="tx1"/>
                </a:solidFill>
                <a:latin typeface="Tw Cen MT" pitchFamily="34" charset="0"/>
                <a:ea typeface="+mn-ea"/>
                <a:cs typeface="Verdana" pitchFamily="34" charset="0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kumimoji="1" sz="1800">
                <a:solidFill>
                  <a:schemeClr val="tx1"/>
                </a:solidFill>
                <a:latin typeface="Tw Cen MT" pitchFamily="34" charset="0"/>
                <a:ea typeface="+mn-ea"/>
                <a:cs typeface="Verdana" pitchFamily="34" charset="0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1600">
                <a:solidFill>
                  <a:schemeClr val="tx1"/>
                </a:solidFill>
                <a:latin typeface="Tw Cen MT" pitchFamily="34" charset="0"/>
                <a:ea typeface="+mn-ea"/>
                <a:cs typeface="Verdana" pitchFamily="34" charset="0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sz="2000" kern="0" dirty="0" smtClean="0"/>
              <a:t>Pose sensing with IMUs (Taylor </a:t>
            </a:r>
            <a:r>
              <a:rPr lang="en-US" sz="1800" i="1" kern="0" dirty="0" err="1" smtClean="0"/>
              <a:t>etal</a:t>
            </a:r>
            <a:r>
              <a:rPr lang="en-US" sz="1800" i="1" kern="0" dirty="0" smtClean="0"/>
              <a:t>. 2013</a:t>
            </a:r>
            <a:r>
              <a:rPr lang="en-US" sz="2000" kern="0" dirty="0" smtClean="0"/>
              <a:t>), some </a:t>
            </a:r>
            <a:r>
              <a:rPr lang="en-US" sz="2000" kern="0" dirty="0" err="1" smtClean="0"/>
              <a:t>incooperate</a:t>
            </a:r>
            <a:r>
              <a:rPr lang="en-US" sz="2000" kern="0" dirty="0" smtClean="0"/>
              <a:t> with EKF filtering (</a:t>
            </a:r>
            <a:r>
              <a:rPr lang="en-US" sz="2000" dirty="0" err="1" smtClean="0"/>
              <a:t>Santaera</a:t>
            </a:r>
            <a:r>
              <a:rPr lang="en-US" sz="2000" dirty="0" smtClean="0"/>
              <a:t> </a:t>
            </a:r>
            <a:r>
              <a:rPr lang="en-US" sz="1800" i="1" dirty="0" err="1" smtClean="0"/>
              <a:t>etal</a:t>
            </a:r>
            <a:r>
              <a:rPr lang="en-US" sz="1800" i="1" dirty="0" smtClean="0"/>
              <a:t>. 2015</a:t>
            </a:r>
            <a:r>
              <a:rPr lang="en-US" sz="2000" dirty="0" smtClean="0"/>
              <a:t>)</a:t>
            </a:r>
            <a:endParaRPr lang="en-US" sz="2000" kern="0" dirty="0" smtClean="0"/>
          </a:p>
          <a:p>
            <a:r>
              <a:rPr lang="en-US" sz="2000" kern="0" dirty="0" smtClean="0"/>
              <a:t>Force sensing </a:t>
            </a:r>
            <a:r>
              <a:rPr lang="en-US" sz="2000" kern="0" dirty="0"/>
              <a:t>with liquid-metal (</a:t>
            </a:r>
            <a:r>
              <a:rPr lang="en-US" sz="2000" kern="0" dirty="0" smtClean="0"/>
              <a:t>Hammond </a:t>
            </a:r>
            <a:r>
              <a:rPr lang="en-US" sz="1800" i="1" kern="0" dirty="0" err="1" smtClean="0"/>
              <a:t>etal</a:t>
            </a:r>
            <a:r>
              <a:rPr lang="en-US" sz="1800" i="1" kern="0" dirty="0" smtClean="0"/>
              <a:t>. 2014</a:t>
            </a:r>
            <a:r>
              <a:rPr lang="en-US" sz="2000" kern="0" dirty="0" smtClean="0"/>
              <a:t>) </a:t>
            </a:r>
            <a:r>
              <a:rPr lang="en-US" sz="2000" kern="0" dirty="0"/>
              <a:t>and </a:t>
            </a:r>
            <a:r>
              <a:rPr lang="en-US" sz="2000" kern="0" dirty="0" err="1" smtClean="0"/>
              <a:t>FlexiForce</a:t>
            </a:r>
            <a:r>
              <a:rPr lang="en-US" sz="2000" kern="0" dirty="0" smtClean="0"/>
              <a:t> (</a:t>
            </a:r>
            <a:r>
              <a:rPr lang="en-US" sz="2000" kern="0" dirty="0" err="1" smtClean="0"/>
              <a:t>Gu</a:t>
            </a:r>
            <a:r>
              <a:rPr lang="en-US" sz="2000" kern="0" dirty="0" smtClean="0"/>
              <a:t> </a:t>
            </a:r>
            <a:r>
              <a:rPr lang="en-US" sz="2000" i="1" kern="0" dirty="0" err="1" smtClean="0"/>
              <a:t>etal</a:t>
            </a:r>
            <a:r>
              <a:rPr lang="en-US" sz="2000" i="1" kern="0" dirty="0" smtClean="0"/>
              <a:t>. 2015</a:t>
            </a:r>
            <a:r>
              <a:rPr lang="en-US" sz="2000" kern="0" dirty="0" smtClean="0"/>
              <a:t>)</a:t>
            </a:r>
          </a:p>
          <a:p>
            <a:pPr marL="0" indent="0">
              <a:buFontTx/>
              <a:buNone/>
            </a:pPr>
            <a:endParaRPr lang="en-US" sz="2200" kern="0" dirty="0" smtClean="0"/>
          </a:p>
          <a:p>
            <a:endParaRPr lang="en-US" sz="2200" kern="0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3158029"/>
            <a:ext cx="6905089" cy="1714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151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9726" y="2209800"/>
            <a:ext cx="5608640" cy="3548955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Overall System Design &amp; Prototyping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600" y="4244424"/>
            <a:ext cx="2931157" cy="1775375"/>
          </a:xfrm>
          <a:prstGeom prst="rect">
            <a:avLst/>
          </a:prstGeom>
        </p:spPr>
      </p:pic>
      <p:sp>
        <p:nvSpPr>
          <p:cNvPr id="13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System</a:t>
            </a: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828800" y="1091158"/>
            <a:ext cx="531049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Overall System schematic: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n-lt"/>
              </a:rPr>
              <a:t>Pose sensing: 15 IMUs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smtClean="0">
                <a:latin typeface="+mn-lt"/>
              </a:rPr>
              <a:t>Force sensing: 6 </a:t>
            </a:r>
            <a:r>
              <a:rPr lang="en-US" sz="2000" dirty="0" err="1" smtClean="0">
                <a:latin typeface="+mn-lt"/>
              </a:rPr>
              <a:t>Velostat</a:t>
            </a:r>
            <a:r>
              <a:rPr lang="en-US" sz="2000" dirty="0" smtClean="0">
                <a:latin typeface="+mn-lt"/>
              </a:rPr>
              <a:t> sensors with 26 </a:t>
            </a:r>
            <a:r>
              <a:rPr lang="en-US" sz="2000" dirty="0" err="1" smtClean="0">
                <a:latin typeface="+mn-lt"/>
              </a:rPr>
              <a:t>taxels</a:t>
            </a:r>
            <a:endParaRPr lang="en-US" sz="2000" dirty="0">
              <a:latin typeface="+mn-lt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772400" y="1060381"/>
            <a:ext cx="14545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n-lt"/>
              </a:rPr>
              <a:t>Prototype:</a:t>
            </a:r>
            <a:endParaRPr lang="en-US" sz="2400" dirty="0">
              <a:latin typeface="+mn-lt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66038" y="1447800"/>
            <a:ext cx="4365167" cy="268543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8028841" y="6072516"/>
            <a:ext cx="3522183" cy="4001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2.72 W total power consumption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56636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Sensing Approaches - Pose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/>
              <p:cNvSpPr txBox="1"/>
              <p:nvPr/>
            </p:nvSpPr>
            <p:spPr>
              <a:xfrm>
                <a:off x="6620435" y="4724400"/>
                <a:ext cx="5165260" cy="107837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Pre>
                        <m:sPre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PrePr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3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   </m:t>
                                    </m:r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         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𝑎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  <m:mr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𝑠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</m:sSub>
                                  </m:e>
                                  <m:e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𝜃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</m:sub>
                                    </m:sSub>
                                    <m:r>
                                      <a:rPr lang="en-US" b="0" i="1" smtClean="0">
                                        <a:latin typeface="Cambria Math" panose="02040503050406030204" pitchFamily="18" charset="0"/>
                                      </a:rPr>
                                      <m:t>𝑐</m:t>
                                    </m:r>
                                    <m:sSub>
                                      <m:sSubPr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𝛼</m:t>
                                        </m:r>
                                      </m:e>
                                      <m:sub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𝑖</m:t>
                                        </m:r>
                                        <m: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  <m:t>−1</m:t>
                                        </m:r>
                                      </m:sub>
                                    </m:sSub>
                                  </m:e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m:rPr>
                                              <m:brk m:alnAt="7"/>
                                            </m:rP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e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−</m:t>
                                          </m:r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𝑑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</m:m>
                                  </m:e>
                                </m:mr>
                                <m:mr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</m:m>
                                  </m:e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1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𝑐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𝑠</m:t>
                                          </m:r>
                                          <m:sSub>
                                            <m:sSubPr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𝛼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  <m: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−1</m:t>
                                              </m:r>
                                            </m:sub>
                                          </m:sSub>
                                        </m:e>
                                      </m:mr>
                                      <m:mr>
                                        <m:e>
                                          <m:r>
                                            <a:rPr lang="en-US" b="0" i="1" smtClean="0">
                                              <a:latin typeface="Cambria Math" panose="02040503050406030204" pitchFamily="18" charset="0"/>
                                            </a:rPr>
                                            <m:t>0</m:t>
                                          </m:r>
                                        </m:e>
                                      </m:mr>
                                    </m:m>
                                  </m:e>
                                  <m:e>
                                    <m:m>
                                      <m:mPr>
                                        <m:mcs>
                                          <m:mc>
                                            <m:mcPr>
                                              <m:count m:val="2"/>
                                              <m:mcJc m:val="center"/>
                                            </m:mcPr>
                                          </m:mc>
                                        </m:mcs>
                                        <m:ctrlPr>
                                          <a:rPr lang="en-US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mPr>
                                      <m:mr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1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𝑐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𝛼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𝑖</m:t>
                                                    </m:r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−1</m:t>
                                                    </m:r>
                                                  </m:sub>
                                                </m:sSub>
                                              </m:e>
                                            </m:mr>
                                            <m:m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0</m:t>
                                                </m:r>
                                              </m:e>
                                            </m:mr>
                                          </m:m>
                                        </m:e>
                                        <m:e>
                                          <m:m>
                                            <m:mPr>
                                              <m:mcs>
                                                <m:mc>
                                                  <m:mcPr>
                                                    <m:count m:val="1"/>
                                                    <m:mcJc m:val="center"/>
                                                  </m:mcPr>
                                                </m:mc>
                                              </m:mcs>
                                              <m:ctrlPr>
                                                <a:rPr lang="en-US" b="0" i="1" smtClean="0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mPr>
                                            <m:m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𝑐</m:t>
                                                </m:r>
                                                <m:sSub>
                                                  <m:sSubPr>
                                                    <m:ctrlP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</m:ctrlPr>
                                                  </m:sSubPr>
                                                  <m:e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  <a:ea typeface="Cambria Math" panose="02040503050406030204" pitchFamily="18" charset="0"/>
                                                      </a:rPr>
                                                      <m:t>𝛼</m:t>
                                                    </m:r>
                                                  </m:e>
                                                  <m:sub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𝑖</m:t>
                                                    </m:r>
                                                    <m:r>
                                                      <a:rPr lang="en-US" b="0" i="1" smtClean="0">
                                                        <a:latin typeface="Cambria Math" panose="02040503050406030204" pitchFamily="18" charset="0"/>
                                                      </a:rPr>
                                                      <m:t>−1</m:t>
                                                    </m:r>
                                                    <m:sSub>
                                                      <m:sSubPr>
                                                        <m:ctrlPr>
                                                          <a:rPr lang="en-US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</m:ctrlPr>
                                                      </m:sSubPr>
                                                      <m:e>
                                                        <m:r>
                                                          <a:rPr lang="en-US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𝑑</m:t>
                                                        </m:r>
                                                      </m:e>
                                                      <m:sub>
                                                        <m:r>
                                                          <a:rPr lang="en-US" b="0" i="1" smtClean="0">
                                                            <a:latin typeface="Cambria Math" panose="02040503050406030204" pitchFamily="18" charset="0"/>
                                                          </a:rPr>
                                                          <m:t>𝑖</m:t>
                                                        </m:r>
                                                      </m:sub>
                                                    </m:sSub>
                                                  </m:sub>
                                                </m:sSub>
                                              </m:e>
                                            </m:mr>
                                            <m:mr>
                                              <m:e>
                                                <m:r>
                                                  <a:rPr lang="en-US" b="0" i="1" smtClean="0">
                                                    <a:latin typeface="Cambria Math" panose="02040503050406030204" pitchFamily="18" charset="0"/>
                                                  </a:rPr>
                                                  <m:t>1</m:t>
                                                </m:r>
                                              </m:e>
                                            </m:mr>
                                          </m:m>
                                        </m:e>
                                      </m:mr>
                                    </m:m>
                                  </m:e>
                                </m:mr>
                              </m:m>
                            </m:e>
                          </m:d>
                        </m:e>
                      </m:sPre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20435" y="4724400"/>
                <a:ext cx="5165260" cy="107837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System</a:t>
            </a: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1828800" y="1029796"/>
            <a:ext cx="640585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+mn-lt"/>
              </a:rPr>
              <a:t>Finger joint angle is sensed via two IMUs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smtClean="0">
                <a:latin typeface="+mn-lt"/>
              </a:rPr>
              <a:t>Hand pose is reconstructed using forward kinematics </a:t>
            </a:r>
            <a:endParaRPr lang="en-US" sz="2200" dirty="0">
              <a:latin typeface="+mn-lt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338423"/>
            <a:ext cx="4771868" cy="171812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6629400" y="1938313"/>
            <a:ext cx="30428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DH parameters for a finger:</a:t>
            </a:r>
            <a:endParaRPr lang="en-US" sz="2000" dirty="0">
              <a:latin typeface="+mn-lt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4270" y="1860851"/>
            <a:ext cx="4596782" cy="460287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6656294" y="4319808"/>
            <a:ext cx="322594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latin typeface="+mn-lt"/>
              </a:rPr>
              <a:t>Homogeneous transformation:</a:t>
            </a:r>
            <a:endParaRPr lang="en-US" sz="20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7406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Sensing Approach - Force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574" y="4367990"/>
            <a:ext cx="2732967" cy="19407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6042" y="1962481"/>
            <a:ext cx="2686758" cy="20756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399" y="2538245"/>
            <a:ext cx="6350001" cy="3659489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731681" y="1682953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Multi-layers </a:t>
            </a:r>
            <a:r>
              <a:rPr lang="en-US" dirty="0" smtClean="0">
                <a:latin typeface="+mn-lt"/>
              </a:rPr>
              <a:t>structure</a:t>
            </a:r>
            <a:endParaRPr lang="en-US" dirty="0">
              <a:latin typeface="+mn-l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650999" y="3961968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+mn-lt"/>
              </a:rPr>
              <a:t>S</a:t>
            </a:r>
            <a:r>
              <a:rPr lang="en-US" dirty="0" smtClean="0">
                <a:latin typeface="+mn-lt"/>
              </a:rPr>
              <a:t>ensor </a:t>
            </a:r>
            <a:r>
              <a:rPr lang="en-US" dirty="0">
                <a:latin typeface="+mn-lt"/>
              </a:rPr>
              <a:t>circuit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765799" y="2122121"/>
            <a:ext cx="5638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Force-Voltage Relation of the force sensor:</a:t>
            </a:r>
          </a:p>
        </p:txBody>
      </p:sp>
      <p:sp>
        <p:nvSpPr>
          <p:cNvPr id="14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System</a:t>
            </a: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5918199" y="2732296"/>
                <a:ext cx="38190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𝐹</m:t>
                      </m:r>
                      <m:r>
                        <a:rPr lang="en-US" sz="20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=0.569</m:t>
                      </m:r>
                      <m:func>
                        <m:funcPr>
                          <m:ctrlP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(44.98</m:t>
                          </m:r>
                          <m: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𝑉</m:t>
                          </m:r>
                          <m: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func>
                      <m:r>
                        <a:rPr lang="en-US" sz="20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,</m:t>
                      </m:r>
                      <m:sSup>
                        <m:sSupPr>
                          <m:ctrlP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𝑅</m:t>
                          </m:r>
                        </m:e>
                        <m:sup>
                          <m:r>
                            <a:rPr lang="en-US" sz="2000" b="0" i="1" smtClean="0">
                              <a:solidFill>
                                <a:schemeClr val="accent2">
                                  <a:lumMod val="7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000" b="0" i="1" smtClean="0">
                          <a:solidFill>
                            <a:schemeClr val="accent2">
                              <a:lumMod val="75000"/>
                            </a:schemeClr>
                          </a:solidFill>
                          <a:latin typeface="Cambria Math" panose="02040503050406030204" pitchFamily="18" charset="0"/>
                        </a:rPr>
                        <m:t>=0.99</m:t>
                      </m:r>
                    </m:oMath>
                  </m:oMathPara>
                </a14:m>
                <a:endParaRPr lang="en-US" sz="2000" dirty="0">
                  <a:solidFill>
                    <a:schemeClr val="accent2">
                      <a:lumMod val="75000"/>
                    </a:schemeClr>
                  </a:solidFill>
                </a:endParaRPr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8199" y="2732296"/>
                <a:ext cx="3819059" cy="307777"/>
              </a:xfrm>
              <a:prstGeom prst="rect">
                <a:avLst/>
              </a:prstGeom>
              <a:blipFill>
                <a:blip r:embed="rId5"/>
                <a:stretch>
                  <a:fillRect l="-958" r="-958" b="-3725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5" name="Rectangle 14"/>
          <p:cNvSpPr/>
          <p:nvPr/>
        </p:nvSpPr>
        <p:spPr>
          <a:xfrm>
            <a:off x="1752600" y="1143000"/>
            <a:ext cx="9067800" cy="46085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2400" dirty="0" smtClean="0">
                <a:solidFill>
                  <a:schemeClr val="tx1"/>
                </a:solidFill>
              </a:rPr>
              <a:t>Force sensors are made from Velostat, a soft </a:t>
            </a:r>
            <a:r>
              <a:rPr lang="en-US" sz="2400" dirty="0" err="1" smtClean="0">
                <a:solidFill>
                  <a:schemeClr val="tx1"/>
                </a:solidFill>
              </a:rPr>
              <a:t>piezoresistive</a:t>
            </a:r>
            <a:r>
              <a:rPr lang="en-US" sz="2400" dirty="0" smtClean="0">
                <a:solidFill>
                  <a:schemeClr val="tx1"/>
                </a:solidFill>
              </a:rPr>
              <a:t> material.  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70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of IMUs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5418" y="1717958"/>
            <a:ext cx="4819359" cy="307087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3630" y="1714349"/>
            <a:ext cx="5018175" cy="320338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032000" y="1254621"/>
            <a:ext cx="45280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n-lt"/>
              </a:rPr>
              <a:t>Single IMU </a:t>
            </a:r>
            <a:r>
              <a:rPr lang="en-US" dirty="0" smtClean="0">
                <a:latin typeface="+mn-lt"/>
              </a:rPr>
              <a:t>Evaluation: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86600" y="1326200"/>
            <a:ext cx="4103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+mn-lt"/>
              </a:rPr>
              <a:t>Articulated </a:t>
            </a:r>
            <a:r>
              <a:rPr lang="en-US" dirty="0">
                <a:latin typeface="+mn-lt"/>
              </a:rPr>
              <a:t>IMU </a:t>
            </a:r>
            <a:r>
              <a:rPr lang="en-US" dirty="0" smtClean="0">
                <a:latin typeface="+mn-lt"/>
              </a:rPr>
              <a:t>Evaluation:</a:t>
            </a:r>
          </a:p>
        </p:txBody>
      </p:sp>
      <p:sp>
        <p:nvSpPr>
          <p:cNvPr id="15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System</a:t>
            </a:r>
            <a:endParaRPr lang="en-US" altLang="en-US" sz="1400" dirty="0" smtClean="0">
              <a:solidFill>
                <a:srgbClr val="FF000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9673" y="1047692"/>
            <a:ext cx="1447800" cy="926347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6" name="Rectangle 15"/>
              <p:cNvSpPr/>
              <p:nvPr/>
            </p:nvSpPr>
            <p:spPr>
              <a:xfrm>
                <a:off x="3505200" y="5077400"/>
                <a:ext cx="6334367" cy="1021197"/>
              </a:xfrm>
              <a:prstGeom prst="rect">
                <a:avLst/>
              </a:prstGeom>
              <a:noFill/>
              <a:ln w="19050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 smtClean="0">
                    <a:solidFill>
                      <a:schemeClr val="tx1"/>
                    </a:solidFill>
                  </a:rPr>
                  <a:t>Single IMU has bias of </a:t>
                </a:r>
                <a14:m>
                  <m:oMath xmlns:m="http://schemas.openxmlformats.org/officeDocument/2006/math">
                    <m:r>
                      <a:rPr lang="en-US" sz="22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 ~ 3° </m:t>
                    </m:r>
                  </m:oMath>
                </a14:m>
                <a:endParaRPr lang="en-US" sz="2200" dirty="0" smtClean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 smtClean="0">
                    <a:solidFill>
                      <a:schemeClr val="tx1"/>
                    </a:solidFill>
                  </a:rPr>
                  <a:t>Articulated IMU has bias of </a:t>
                </a:r>
                <a14:m>
                  <m:oMath xmlns:m="http://schemas.openxmlformats.org/officeDocument/2006/math">
                    <m:r>
                      <a:rPr lang="en-US" sz="220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3.5</m:t>
                    </m:r>
                    <m:r>
                      <a:rPr lang="en-US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 </m:t>
                    </m:r>
                    <m:r>
                      <a:rPr lang="en-US" sz="2200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n-US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a:rPr lang="en-US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6.5</m:t>
                    </m:r>
                    <m:r>
                      <a:rPr lang="en-US" sz="2200" i="1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endParaRPr lang="en-US" sz="2200" dirty="0">
                  <a:solidFill>
                    <a:schemeClr val="tx1"/>
                  </a:solidFill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sz="2200" dirty="0" smtClean="0">
                    <a:solidFill>
                      <a:schemeClr val="tx1"/>
                    </a:solidFill>
                  </a:rPr>
                  <a:t>Such bias can be filtered out to improve accuracy</a:t>
                </a:r>
                <a:endParaRPr lang="en-US" sz="2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16" name="Rectangle 1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05200" y="5077400"/>
                <a:ext cx="6334367" cy="1021197"/>
              </a:xfrm>
              <a:prstGeom prst="rect">
                <a:avLst/>
              </a:prstGeom>
              <a:blipFill>
                <a:blip r:embed="rId5"/>
                <a:stretch>
                  <a:fillRect l="-960" t="-7059" b="-14706"/>
                </a:stretch>
              </a:blipFill>
              <a:ln w="19050">
                <a:solidFill>
                  <a:srgbClr val="FF0000"/>
                </a:solidFill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65138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 of Velostat Sensors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981200" y="1664692"/>
            <a:ext cx="3501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+mn-lt"/>
              </a:rPr>
              <a:t>Average force reading in each region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223893" y="5105400"/>
            <a:ext cx="8915400" cy="144655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Response increases as bottle weights increase.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Force is qualitatively </a:t>
            </a:r>
            <a:r>
              <a:rPr lang="en-US" sz="2200" dirty="0" smtClean="0">
                <a:latin typeface="+mn-lt"/>
              </a:rPr>
              <a:t>evaluated</a:t>
            </a:r>
            <a:r>
              <a:rPr lang="en-US" sz="2200" dirty="0" smtClean="0">
                <a:latin typeface="+mn-lt"/>
              </a:rPr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Combine force and pose into a homogeneous representation: force vector.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dirty="0">
              <a:latin typeface="+mn-lt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676400" y="2237794"/>
            <a:ext cx="5403534" cy="2483418"/>
            <a:chOff x="338235" y="1654563"/>
            <a:chExt cx="6372466" cy="2950917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38235" y="1654563"/>
              <a:ext cx="5961135" cy="2872183"/>
            </a:xfrm>
            <a:prstGeom prst="rect">
              <a:avLst/>
            </a:prstGeom>
          </p:spPr>
        </p:pic>
        <p:sp>
          <p:nvSpPr>
            <p:cNvPr id="12" name="TextBox 11"/>
            <p:cNvSpPr txBox="1"/>
            <p:nvPr/>
          </p:nvSpPr>
          <p:spPr>
            <a:xfrm>
              <a:off x="556712" y="4236148"/>
              <a:ext cx="822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0.13Kg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55357" y="3943294"/>
              <a:ext cx="822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0.46Kg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888040" y="4157414"/>
              <a:ext cx="822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0.73Kg</a:t>
              </a:r>
            </a:p>
          </p:txBody>
        </p:sp>
      </p:grpSp>
      <p:sp>
        <p:nvSpPr>
          <p:cNvPr id="15" name="Text Placeholder 34"/>
          <p:cNvSpPr txBox="1">
            <a:spLocks/>
          </p:cNvSpPr>
          <p:nvPr/>
        </p:nvSpPr>
        <p:spPr bwMode="auto">
          <a:xfrm>
            <a:off x="9525" y="1341438"/>
            <a:ext cx="143569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System</a:t>
            </a:r>
            <a:endParaRPr lang="en-US" altLang="en-US" sz="1400" dirty="0" smtClean="0">
              <a:solidFill>
                <a:srgbClr val="FF000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8333" y="2168731"/>
            <a:ext cx="3889585" cy="2456901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9672918" y="1610701"/>
            <a:ext cx="1905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+mn-lt"/>
              </a:rPr>
              <a:t>Force Vector:</a:t>
            </a:r>
            <a:endParaRPr lang="en-US" sz="2200" dirty="0"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7840733" y="1610701"/>
            <a:ext cx="190500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>
                <a:latin typeface="+mn-lt"/>
              </a:rPr>
              <a:t>Grasping pose:</a:t>
            </a:r>
            <a:endParaRPr lang="en-US" sz="22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9871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Evaluations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0" y="1271764"/>
            <a:ext cx="4533751" cy="497663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9943" y="2909656"/>
            <a:ext cx="3687717" cy="147810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078" y="4540257"/>
            <a:ext cx="3687716" cy="149128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7078" y="1271764"/>
            <a:ext cx="3690582" cy="148539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5407304" y="1543951"/>
            <a:ext cx="23029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low force in palm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medium force in thumb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bended index finger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5440487" y="3035104"/>
            <a:ext cx="235314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high force in palm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low force in thumb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Stretched index finger 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5466170" y="4653981"/>
            <a:ext cx="22102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low force in palm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high force in thumb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bended index finger 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573527" y="2350257"/>
            <a:ext cx="1818756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573527" y="3816951"/>
            <a:ext cx="1818756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5573527" y="5434934"/>
            <a:ext cx="1818756" cy="0"/>
          </a:xfrm>
          <a:prstGeom prst="straightConnector1">
            <a:avLst/>
          </a:prstGeom>
          <a:ln w="285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8212758" y="1123410"/>
            <a:ext cx="1528688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b="1" dirty="0">
                <a:latin typeface="+mn-lt"/>
              </a:rPr>
              <a:t>Force at Palm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212758" y="2810566"/>
            <a:ext cx="201465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b="1" dirty="0">
                <a:latin typeface="+mn-lt"/>
              </a:rPr>
              <a:t>Force at </a:t>
            </a:r>
            <a:r>
              <a:rPr lang="en-US" b="1" dirty="0" smtClean="0">
                <a:latin typeface="+mn-lt"/>
              </a:rPr>
              <a:t>Thumb tip </a:t>
            </a:r>
            <a:endParaRPr lang="en-US" b="1" dirty="0">
              <a:latin typeface="+mn-l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8213811" y="4430129"/>
            <a:ext cx="3275769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b="1" dirty="0">
                <a:latin typeface="+mn-lt"/>
              </a:rPr>
              <a:t>Rotation of </a:t>
            </a:r>
            <a:r>
              <a:rPr lang="en-US" b="1" dirty="0" smtClean="0">
                <a:latin typeface="+mn-lt"/>
              </a:rPr>
              <a:t>joint </a:t>
            </a:r>
            <a:r>
              <a:rPr lang="en-US" b="1" dirty="0">
                <a:latin typeface="+mn-lt"/>
              </a:rPr>
              <a:t>of index finger </a:t>
            </a:r>
          </a:p>
        </p:txBody>
      </p:sp>
      <p:sp>
        <p:nvSpPr>
          <p:cNvPr id="24" name="Text Placeholder 34"/>
          <p:cNvSpPr txBox="1">
            <a:spLocks/>
          </p:cNvSpPr>
          <p:nvPr/>
        </p:nvSpPr>
        <p:spPr bwMode="auto">
          <a:xfrm>
            <a:off x="9525" y="1341438"/>
            <a:ext cx="14382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System</a:t>
            </a:r>
            <a:endParaRPr lang="en-US" altLang="en-US" sz="1400" dirty="0" smtClean="0">
              <a:solidFill>
                <a:srgbClr val="FF000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675517" y="1187931"/>
            <a:ext cx="910827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</a:rPr>
              <a:t>No lock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675516" y="2810566"/>
            <a:ext cx="64633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</a:rPr>
              <a:t>Press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675515" y="4486849"/>
            <a:ext cx="65075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</a:rPr>
              <a:t>Pinch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27" name="Rectangle 26"/>
          <p:cNvSpPr/>
          <p:nvPr/>
        </p:nvSpPr>
        <p:spPr>
          <a:xfrm rot="16200000">
            <a:off x="1173266" y="1863219"/>
            <a:ext cx="820802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latin typeface="+mn-lt"/>
              </a:rPr>
              <a:t>Type 1</a:t>
            </a:r>
            <a:endParaRPr lang="en-US" dirty="0">
              <a:latin typeface="+mn-lt"/>
            </a:endParaRPr>
          </a:p>
        </p:txBody>
      </p:sp>
      <p:sp>
        <p:nvSpPr>
          <p:cNvPr id="28" name="Rectangle 27"/>
          <p:cNvSpPr/>
          <p:nvPr/>
        </p:nvSpPr>
        <p:spPr>
          <a:xfrm rot="16200000">
            <a:off x="1196210" y="3445776"/>
            <a:ext cx="82464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latin typeface="+mn-lt"/>
              </a:rPr>
              <a:t>Type 2</a:t>
            </a:r>
            <a:endParaRPr lang="en-US" dirty="0">
              <a:latin typeface="+mn-lt"/>
            </a:endParaRPr>
          </a:p>
        </p:txBody>
      </p:sp>
      <p:sp>
        <p:nvSpPr>
          <p:cNvPr id="29" name="Rectangle 28"/>
          <p:cNvSpPr/>
          <p:nvPr/>
        </p:nvSpPr>
        <p:spPr>
          <a:xfrm rot="16200000">
            <a:off x="1187759" y="5037674"/>
            <a:ext cx="824649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latin typeface="+mn-lt"/>
              </a:rPr>
              <a:t>Type 3</a:t>
            </a: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26228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Evaluations</a:t>
            </a:r>
          </a:p>
        </p:txBody>
      </p:sp>
      <p:sp>
        <p:nvSpPr>
          <p:cNvPr id="10" name="Text Placeholder 34"/>
          <p:cNvSpPr txBox="1">
            <a:spLocks/>
          </p:cNvSpPr>
          <p:nvPr/>
        </p:nvSpPr>
        <p:spPr bwMode="auto">
          <a:xfrm>
            <a:off x="9525" y="1341438"/>
            <a:ext cx="1362075" cy="4967287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noFill/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>
            <a:lvl1pPr>
              <a:spcBef>
                <a:spcPct val="20000"/>
              </a:spcBef>
              <a:buChar char="•"/>
              <a:defRPr kumimoji="1" sz="32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1pPr>
            <a:lvl2pPr marL="53975">
              <a:spcBef>
                <a:spcPct val="20000"/>
              </a:spcBef>
              <a:buChar char="–"/>
              <a:defRPr kumimoji="1" sz="28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2pPr>
            <a:lvl3pPr marL="119063">
              <a:spcBef>
                <a:spcPct val="20000"/>
              </a:spcBef>
              <a:buChar char="•"/>
              <a:defRPr kumimoji="1" sz="24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3pPr>
            <a:lvl4pPr marL="171450">
              <a:spcBef>
                <a:spcPct val="20000"/>
              </a:spcBef>
              <a:buChar char="–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4pPr>
            <a:lvl5pPr marL="225425">
              <a:spcBef>
                <a:spcPct val="20000"/>
              </a:spcBef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5pPr>
            <a:lvl6pPr marL="6826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6pPr>
            <a:lvl7pPr marL="11398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7pPr>
            <a:lvl8pPr marL="15970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8pPr>
            <a:lvl9pPr marL="2054225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kumimoji="1" sz="2000">
                <a:solidFill>
                  <a:schemeClr val="tx1"/>
                </a:solidFill>
                <a:latin typeface="Tw Cen MT" panose="020B0602020104020603" pitchFamily="34" charset="0"/>
                <a:ea typeface="HGP明朝E"/>
                <a:cs typeface="Malgun Gothic" panose="020B0503020000020004" pitchFamily="34" charset="-127"/>
              </a:defRPr>
            </a:lvl9pPr>
          </a:lstStyle>
          <a:p>
            <a:pPr>
              <a:buFontTx/>
              <a:buNone/>
              <a:defRPr/>
            </a:pPr>
            <a:r>
              <a:rPr lang="en-US" altLang="en-US" sz="1400" b="1" dirty="0" smtClean="0">
                <a:solidFill>
                  <a:srgbClr val="002060"/>
                </a:solidFill>
              </a:rPr>
              <a:t>Outline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Background and Objectives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Overall System Design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Sensing Approaches</a:t>
            </a: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Experimental Evaluation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IMUs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Velostat sensors</a:t>
            </a:r>
          </a:p>
          <a:p>
            <a:pPr>
              <a:defRPr/>
            </a:pPr>
            <a:r>
              <a:rPr lang="en-US" altLang="en-US" sz="1400" dirty="0" smtClean="0">
                <a:solidFill>
                  <a:srgbClr val="FF0000"/>
                </a:solidFill>
              </a:rPr>
              <a:t>System</a:t>
            </a:r>
            <a:endParaRPr lang="en-US" altLang="en-US" sz="1400" dirty="0" smtClean="0">
              <a:solidFill>
                <a:srgbClr val="FF0000"/>
              </a:solidFill>
            </a:endParaRPr>
          </a:p>
          <a:p>
            <a:pPr>
              <a:buFontTx/>
              <a:buNone/>
              <a:defRPr/>
            </a:pPr>
            <a:endParaRPr lang="en-US" altLang="en-US" sz="1400" dirty="0" smtClean="0">
              <a:solidFill>
                <a:srgbClr val="002060"/>
              </a:solidFill>
            </a:endParaRPr>
          </a:p>
          <a:p>
            <a:pPr>
              <a:buFontTx/>
              <a:buNone/>
              <a:defRPr/>
            </a:pPr>
            <a:r>
              <a:rPr lang="en-US" altLang="en-US" sz="1400" dirty="0" smtClean="0">
                <a:solidFill>
                  <a:srgbClr val="002060"/>
                </a:solidFill>
              </a:rPr>
              <a:t>Conclusions and Future Work</a:t>
            </a:r>
          </a:p>
        </p:txBody>
      </p:sp>
      <p:pic>
        <p:nvPicPr>
          <p:cNvPr id="12" name="Untitle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981200" y="1201021"/>
            <a:ext cx="4267200" cy="3685018"/>
          </a:xfrm>
          <a:prstGeom prst="rect">
            <a:avLst/>
          </a:prstGeom>
        </p:spPr>
      </p:pic>
      <p:pic>
        <p:nvPicPr>
          <p:cNvPr id="13" name="Untitled2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4200" y="1130209"/>
            <a:ext cx="4495800" cy="373407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032000" y="5334000"/>
            <a:ext cx="100120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The acquired data are used to teach robot opening medicine bottles</a:t>
            </a:r>
            <a:r>
              <a:rPr lang="en-US" dirty="0" smtClean="0">
                <a:latin typeface="+mn-lt"/>
              </a:rPr>
              <a:t>.</a:t>
            </a:r>
          </a:p>
          <a:p>
            <a:r>
              <a:rPr lang="en-US" dirty="0" smtClean="0">
                <a:latin typeface="+mn-lt"/>
              </a:rPr>
              <a:t>(Edmonds</a:t>
            </a:r>
            <a:r>
              <a:rPr lang="en-US" i="1" dirty="0" smtClean="0">
                <a:latin typeface="+mn-lt"/>
              </a:rPr>
              <a:t> et al., Opening Medicine Bottles: Discovering Hidden </a:t>
            </a:r>
            <a:r>
              <a:rPr lang="en-US" i="1" dirty="0" err="1" smtClean="0">
                <a:latin typeface="+mn-lt"/>
              </a:rPr>
              <a:t>Fluents</a:t>
            </a:r>
            <a:r>
              <a:rPr lang="en-US" i="1" dirty="0" smtClean="0">
                <a:latin typeface="+mn-lt"/>
              </a:rPr>
              <a:t> through Imitation Learning, IROS 2017)</a:t>
            </a:r>
            <a:endParaRPr lang="en-US" dirty="0">
              <a:latin typeface="+mn-l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05000" y="1201021"/>
            <a:ext cx="1412951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</a:rPr>
              <a:t>Type 2: press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872457" y="1191983"/>
            <a:ext cx="1417376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+mn-lt"/>
              </a:rPr>
              <a:t>Type 3: pinch</a:t>
            </a:r>
            <a:endParaRPr lang="en-US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4363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0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4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2126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remove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 vol="80000">
                <p:cTn id="16" fill="remove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MS_template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CMS">
      <a:majorFont>
        <a:latin typeface="Tw Cen MT"/>
        <a:ea typeface="ＭＳ Ｐゴシック"/>
        <a:cs typeface=""/>
      </a:majorFont>
      <a:minorFont>
        <a:latin typeface="Tw Cen MT"/>
        <a:ea typeface="HGP明朝E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CMS_template</Template>
  <TotalTime>557</TotalTime>
  <Words>573</Words>
  <Application>Microsoft Office PowerPoint</Application>
  <PresentationFormat>Widescreen</PresentationFormat>
  <Paragraphs>209</Paragraphs>
  <Slides>10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HGP明朝E</vt:lpstr>
      <vt:lpstr>Malgun Gothic</vt:lpstr>
      <vt:lpstr>MS PGothic</vt:lpstr>
      <vt:lpstr>ＭＳ Ｐ明朝</vt:lpstr>
      <vt:lpstr>Optima LT Std</vt:lpstr>
      <vt:lpstr>PMingLiU</vt:lpstr>
      <vt:lpstr>Arial</vt:lpstr>
      <vt:lpstr>Cambria Math</vt:lpstr>
      <vt:lpstr>Garamond</vt:lpstr>
      <vt:lpstr>Tw Cen MT</vt:lpstr>
      <vt:lpstr>Verdana</vt:lpstr>
      <vt:lpstr>CMS_template</vt:lpstr>
      <vt:lpstr>A Glove-based System for Studying Hand-Object Manipulation via Pose and Force Sensing</vt:lpstr>
      <vt:lpstr>Background and Objectives</vt:lpstr>
      <vt:lpstr>Overall System Design &amp; Prototyping</vt:lpstr>
      <vt:lpstr>Sensing Approaches - Pose</vt:lpstr>
      <vt:lpstr>Sensing Approach - Force</vt:lpstr>
      <vt:lpstr>Evaluation of IMUs</vt:lpstr>
      <vt:lpstr>Evaluation of Velostat Sensors</vt:lpstr>
      <vt:lpstr>System Evaluations</vt:lpstr>
      <vt:lpstr>System Evaluations</vt:lpstr>
      <vt:lpstr>Conclusion and Future Work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MATH/CS 4414 Capstone Project</dc:title>
  <dc:creator>Liu Hangxin</dc:creator>
  <cp:lastModifiedBy>Hangxin Liu</cp:lastModifiedBy>
  <cp:revision>45</cp:revision>
  <dcterms:created xsi:type="dcterms:W3CDTF">2016-05-02T23:02:46Z</dcterms:created>
  <dcterms:modified xsi:type="dcterms:W3CDTF">2017-07-12T19:08:44Z</dcterms:modified>
</cp:coreProperties>
</file>